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842" r:id="rId3"/>
    <p:sldId id="843" r:id="rId4"/>
    <p:sldId id="844" r:id="rId5"/>
    <p:sldId id="850" r:id="rId6"/>
    <p:sldId id="852" r:id="rId7"/>
    <p:sldId id="855" r:id="rId8"/>
    <p:sldId id="851" r:id="rId9"/>
    <p:sldId id="845" r:id="rId10"/>
    <p:sldId id="856" r:id="rId11"/>
    <p:sldId id="847" r:id="rId12"/>
    <p:sldId id="854" r:id="rId13"/>
    <p:sldId id="859" r:id="rId14"/>
    <p:sldId id="853" r:id="rId15"/>
    <p:sldId id="848" r:id="rId16"/>
    <p:sldId id="860" r:id="rId17"/>
    <p:sldId id="862" r:id="rId18"/>
    <p:sldId id="849" r:id="rId19"/>
    <p:sldId id="858" r:id="rId20"/>
    <p:sldId id="857" r:id="rId21"/>
    <p:sldId id="861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0C37"/>
    <a:srgbClr val="010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68" autoAdjust="0"/>
    <p:restoredTop sz="93168" autoAdjust="0"/>
  </p:normalViewPr>
  <p:slideViewPr>
    <p:cSldViewPr snapToGrid="0">
      <p:cViewPr varScale="1">
        <p:scale>
          <a:sx n="100" d="100"/>
          <a:sy n="100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3573D-253C-4D1C-8323-4D3FEA38979A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7ACEF-B1CB-49AA-BAB4-EC5A2FC40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7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45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61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796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38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38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48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319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19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777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0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8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0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633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0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206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67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08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7878-B522-4CE7-BB44-54BBF6A78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9E524-74F0-4305-A6C3-AD711E34B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68136-AFAF-4804-9AE8-519884C4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0233-F42E-4FD8-9A73-4573C10B24F1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0866-54AF-4AA2-AE23-6BD5323F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4104-02DF-4BBE-8BAE-710B536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31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602C-8E32-4DE5-9A14-6A4D01B4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AE0B6-1663-4C17-A15B-2E1E23523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16DE3-7E15-4515-998C-588A2249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C4B8-9ECC-4B1D-8C96-AD92F43EA5DF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EC7F-2A87-4793-8EA0-328E4E0E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4ECE-C02A-4DF0-B84A-CDD11D1F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1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5F919-9395-4079-A6E6-712700D4A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68B95-440B-4FFB-ACD6-58CCA91D6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752E-25A0-4179-A724-A7C9845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B9B8-1AAF-4F30-9FE5-03DE62244995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D84C-8C78-427D-9F39-E706A161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B2E9-DAE5-4E52-A95F-CBA5AE97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4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224E-AF32-4566-AB79-CFFB95D3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0687-F04E-4EED-A8DC-996235C5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18F1E-40B9-44AC-A581-DC646E49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8890-A655-46D6-901D-A58EAF6BC75D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A49F9-513E-4A2D-B1EB-8C0FCC84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EF97-7E07-4657-B28A-447C0DFD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1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42E8-B688-4EDB-B71E-398CEF3B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6990-E85A-4651-8901-5E2D1E58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501D-5F8E-4DBD-AFBB-15CFFD11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A5C8-FE88-4CBB-9233-61AF15EA878A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BAAD-3144-4A16-BBE6-E2D07883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FB457-86E8-4150-8186-BF710504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5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21D6-ABA7-4888-AC55-E52337B7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E40A-B66C-42B4-B815-F451D991D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F785-F15E-4998-BA37-CF0989400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284AE-5037-4D2D-9177-F33D952D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F05-5B01-4FC1-8415-9292EDC38A42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0F10-6586-421C-B783-254D1925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814A-CCA2-499C-A7DF-686407B4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2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79B6-AE70-438B-A019-BB47690C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8CA9E-EA90-4D10-8C83-CB76E2CC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636BA-5DBB-4E82-942E-ECE4981C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C7DA-680A-425A-9B8F-D86DB5CE4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E8A19-372F-4DCD-A693-BEE525B0E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1B17-5E26-4DC9-A1DC-096DACAB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F35F-67AB-447D-B902-24CC38312355}" type="datetime1">
              <a:rPr lang="en-GB" smtClean="0"/>
              <a:t>04/03/2021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9D3A0-6197-41A7-A528-4D5CDC9D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EAA19-CD29-4FF8-916D-BD19E1E6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89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237F-4CB4-448C-9288-E8B38E8D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59536-89B0-47D8-9A30-71BA9D9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3291-9920-4FFB-A572-09C7D8D54608}" type="datetime1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03945-9617-4D79-B94E-72CCB2DB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C5C8C-5BAF-4B39-9DEB-06EB5435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8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E4C3E-D729-4F2D-9E18-D8E8CFA9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AFE4-9AD9-4A4B-B84F-C7874A99E49D}" type="datetime1">
              <a:rPr lang="en-GB" smtClean="0"/>
              <a:t>04/03/2021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1F5ED-4B6E-43BF-93EC-E09B4AAA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9EEA-5936-498C-814A-78C9C5B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9DA9-E03C-4B42-8AB5-3282C4A5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C020-B390-4082-B022-964EB084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D9BA-4014-459E-9E2F-AB0E1C642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83AA4-25FB-4057-A631-7DB42BEC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350F-B610-4CA8-9F99-CD26EA3FE78C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7B11F-8407-4D4A-B927-E1A85E9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E6694-486B-4350-9B11-E3BE0A9F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73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CCE5-F4E9-4B57-A81B-1EB33160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71B-20F8-4EBA-84A0-15C531D4D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0E0BA-EB51-4A98-8BDF-2FE0F3D68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02AB-062C-4502-BAF7-953CD6D2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622F-D337-4E50-8BE7-3CCB927A5F37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343-485D-47B6-9C09-984EB6A3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735E8-0089-49D7-9B7A-D361CD9B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5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B7418-9DAB-4303-B4AF-9F8C546D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03BB-B885-4881-80FD-52ECDE78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60092-0822-4335-A9BA-7D2EAE23C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439C-751C-4615-A79B-7D535C4BA14E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9AAE-A300-458A-A30A-F0C8A9D80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C023-E78F-439F-AF6B-F5FC3EBB7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05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L-WG/ROMS-tutorial" TargetMode="External"/><Relationship Id="rId5" Type="http://schemas.openxmlformats.org/officeDocument/2006/relationships/hyperlink" Target="https://colab.research.google.com/drive/10eD48u1WeVcTbRdA6LGcUgBUM2jy8NQy?usp=sharing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colab.research.google.com/drive/10ZTWmyNxcEwfYE-Ps9k_zwX6XCm1vng3?usp=sha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drive/10ZTWmyNxcEwfYE-Ps9k_zwX6XCm1vng3?usp=shar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L-WG/ROMS-tutorial" TargetMode="External"/><Relationship Id="rId5" Type="http://schemas.openxmlformats.org/officeDocument/2006/relationships/hyperlink" Target="https://colab.research.google.com/drive/1suLdXx7b_kq027TsRHhCfn0LapRdjc0D?usp=sharing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FF68A89-E1B1-43BE-92D4-7059F23E6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6199"/>
            <a:ext cx="2038841" cy="738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8B8F7-88B5-4C53-BF40-F3528CE87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9" r="8656" b="45591"/>
          <a:stretch/>
        </p:blipFill>
        <p:spPr>
          <a:xfrm>
            <a:off x="1536952" y="-1"/>
            <a:ext cx="10655048" cy="415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F9D49-2B20-427E-ABD2-38961CDAF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3" r="23637" b="15724"/>
          <a:stretch/>
        </p:blipFill>
        <p:spPr>
          <a:xfrm flipV="1">
            <a:off x="3575793" y="0"/>
            <a:ext cx="8616207" cy="41528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8A69BC-544C-49E0-B88E-A9361ABC1FF4}"/>
              </a:ext>
            </a:extLst>
          </p:cNvPr>
          <p:cNvSpPr txBox="1">
            <a:spLocks/>
          </p:cNvSpPr>
          <p:nvPr/>
        </p:nvSpPr>
        <p:spPr>
          <a:xfrm>
            <a:off x="971000" y="4550163"/>
            <a:ext cx="10471640" cy="66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b="1" dirty="0">
                <a:latin typeface="Cambria" panose="02040503050406030204" pitchFamily="18" charset="0"/>
              </a:rPr>
              <a:t>Reduced-order models via PCA and autoencoders: PREMIERE tutorial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6B709C-B17C-49B5-9509-F26B98BF1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795" y="5303178"/>
            <a:ext cx="11586050" cy="57198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it-IT" sz="2500" dirty="0">
                <a:latin typeface="Cambria" panose="02040503050406030204" pitchFamily="18" charset="0"/>
              </a:rPr>
              <a:t>by </a:t>
            </a:r>
            <a:r>
              <a:rPr lang="it-IT" sz="2500" dirty="0" err="1">
                <a:latin typeface="Cambria" panose="02040503050406030204" pitchFamily="18" charset="0"/>
              </a:rPr>
              <a:t>César</a:t>
            </a:r>
            <a:r>
              <a:rPr lang="it-IT" sz="2500" dirty="0">
                <a:latin typeface="Cambria" panose="02040503050406030204" pitchFamily="18" charset="0"/>
              </a:rPr>
              <a:t> </a:t>
            </a:r>
            <a:r>
              <a:rPr lang="it-IT" sz="2500" dirty="0" err="1">
                <a:latin typeface="Cambria" panose="02040503050406030204" pitchFamily="18" charset="0"/>
              </a:rPr>
              <a:t>Quilodrán-Casas</a:t>
            </a:r>
            <a:endParaRPr lang="it-IT" sz="2500" dirty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endParaRPr lang="it-IT" sz="2500" dirty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r>
              <a:rPr lang="it-IT" sz="2500" dirty="0">
                <a:latin typeface="Cambria" panose="02040503050406030204" pitchFamily="18" charset="0"/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284518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example with MNIST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BDCA-6A14-D349-B7F8-8D98238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4" y="1201998"/>
            <a:ext cx="6792412" cy="509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C82E02-883D-6E48-91E9-67F7F4F5DA2D}"/>
              </a:ext>
            </a:extLst>
          </p:cNvPr>
          <p:cNvSpPr/>
          <p:nvPr/>
        </p:nvSpPr>
        <p:spPr>
          <a:xfrm>
            <a:off x="5399588" y="6326306"/>
            <a:ext cx="6792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/>
              <a:t>Quilodrán</a:t>
            </a:r>
            <a:r>
              <a:rPr lang="en-GB" sz="1200" b="1" dirty="0"/>
              <a:t> Casas, C. A.</a:t>
            </a:r>
            <a:r>
              <a:rPr lang="en-GB" sz="1200" dirty="0"/>
              <a:t> 2018. Fast ocean data assimilation and forecasting using a neural-network reduced-space regional ocean model of the north Brazil current. PhD thesis.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204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 (AE)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6148" name="Picture 4" descr="Introduction to autoencoders.">
            <a:extLst>
              <a:ext uri="{FF2B5EF4-FFF2-40B4-BE49-F238E27FC236}">
                <a16:creationId xmlns:a16="http://schemas.microsoft.com/office/drawing/2014/main" id="{1CB0E28B-EC29-BC44-BA60-A4B9F187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99" y="2182579"/>
            <a:ext cx="4871901" cy="337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D53D9-FCD4-CD4D-A337-788EF8D653CF}"/>
              </a:ext>
            </a:extLst>
          </p:cNvPr>
          <p:cNvSpPr txBox="1"/>
          <p:nvPr/>
        </p:nvSpPr>
        <p:spPr>
          <a:xfrm>
            <a:off x="367748" y="1302026"/>
            <a:ext cx="81707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AE are a type of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Attempts to replicate its input as closely as its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Learns a reduced representation called the latent space (representation)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Non-linear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Data-specific (velocity not good for tracer)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Unsupervised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loss-less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50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 (AE)</a:t>
            </a:r>
          </a:p>
        </p:txBody>
      </p:sp>
      <p:pic>
        <p:nvPicPr>
          <p:cNvPr id="6148" name="Picture 4" descr="Introduction to autoencoders.">
            <a:extLst>
              <a:ext uri="{FF2B5EF4-FFF2-40B4-BE49-F238E27FC236}">
                <a16:creationId xmlns:a16="http://schemas.microsoft.com/office/drawing/2014/main" id="{1CB0E28B-EC29-BC44-BA60-A4B9F187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73" y="1439674"/>
            <a:ext cx="3510728" cy="2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D53D9-FCD4-CD4D-A337-788EF8D653CF}"/>
              </a:ext>
            </a:extLst>
          </p:cNvPr>
          <p:cNvSpPr txBox="1"/>
          <p:nvPr/>
        </p:nvSpPr>
        <p:spPr>
          <a:xfrm>
            <a:off x="367748" y="1302026"/>
            <a:ext cx="81707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Fully-connected 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Convolutional 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098" name="Picture 2" descr="Activation Function - AI Wiki">
            <a:extLst>
              <a:ext uri="{FF2B5EF4-FFF2-40B4-BE49-F238E27FC236}">
                <a16:creationId xmlns:a16="http://schemas.microsoft.com/office/drawing/2014/main" id="{96451C77-C3A7-2A46-B95E-7DB50D43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91" y="4445173"/>
            <a:ext cx="1743228" cy="11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Implement Convolutional Autoencoder in PyTorch with CUDA">
            <a:extLst>
              <a:ext uri="{FF2B5EF4-FFF2-40B4-BE49-F238E27FC236}">
                <a16:creationId xmlns:a16="http://schemas.microsoft.com/office/drawing/2014/main" id="{A2E3D9F6-0D6F-4E4F-97AD-4381E474F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19" y="4166311"/>
            <a:ext cx="5985637" cy="219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E25A3E-0DD1-D94D-90A1-4F5A73B602D3}"/>
              </a:ext>
            </a:extLst>
          </p:cNvPr>
          <p:cNvSpPr/>
          <p:nvPr/>
        </p:nvSpPr>
        <p:spPr>
          <a:xfrm>
            <a:off x="6096000" y="64351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/figure/The-structure-of-proposed-Convolutional-AutoEncoders-CAE-for-MNIST-In-the-middle-there_fig1_320658590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9FBA85-C3AE-924B-A4C9-5A94F53415B4}"/>
              </a:ext>
            </a:extLst>
          </p:cNvPr>
          <p:cNvSpPr/>
          <p:nvPr/>
        </p:nvSpPr>
        <p:spPr>
          <a:xfrm>
            <a:off x="9578784" y="3870567"/>
            <a:ext cx="26132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www.jeremyjordan.me</a:t>
            </a:r>
            <a:r>
              <a:rPr lang="en-US" sz="1000" dirty="0"/>
              <a:t>/autoencoders/</a:t>
            </a:r>
          </a:p>
        </p:txBody>
      </p:sp>
    </p:spTree>
    <p:extLst>
      <p:ext uri="{BB962C8B-B14F-4D97-AF65-F5344CB8AC3E}">
        <p14:creationId xmlns:p14="http://schemas.microsoft.com/office/powerpoint/2010/main" val="116520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 example with MNIST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7170" name="Picture 2" descr="MNIST database - Wikipedia">
            <a:extLst>
              <a:ext uri="{FF2B5EF4-FFF2-40B4-BE49-F238E27FC236}">
                <a16:creationId xmlns:a16="http://schemas.microsoft.com/office/drawing/2014/main" id="{DCA36352-FEC8-7142-9FB2-100EF5BB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429000"/>
            <a:ext cx="4051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9B0C9-E3C4-A248-B12B-053F59EC2A1D}"/>
              </a:ext>
            </a:extLst>
          </p:cNvPr>
          <p:cNvSpPr txBox="1"/>
          <p:nvPr/>
        </p:nvSpPr>
        <p:spPr>
          <a:xfrm>
            <a:off x="367748" y="1302026"/>
            <a:ext cx="11380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</a:t>
            </a:r>
            <a:r>
              <a:rPr lang="en-US" sz="2400" dirty="0" err="1">
                <a:hlinkClick r:id="rId5"/>
              </a:rPr>
              <a:t>colab.research.google.com</a:t>
            </a:r>
            <a:r>
              <a:rPr lang="en-US" sz="2400" dirty="0">
                <a:hlinkClick r:id="rId5"/>
              </a:rPr>
              <a:t>/drive/10eD48u1WeVcTbRdA6LGcUgBUM2jy8NQy?usp=sharing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can also be found in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github.com</a:t>
            </a:r>
            <a:r>
              <a:rPr lang="en-US" sz="2400" dirty="0">
                <a:hlinkClick r:id="rId6"/>
              </a:rPr>
              <a:t>/DL-WG/ROMS-tutorial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33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2D2F81-683A-9344-AC53-0A96379EB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019" y="1249437"/>
            <a:ext cx="11265243" cy="5614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6C32D-4141-114D-9CCA-15DD0AD9C9D1}"/>
              </a:ext>
            </a:extLst>
          </p:cNvPr>
          <p:cNvSpPr txBox="1"/>
          <p:nvPr/>
        </p:nvSpPr>
        <p:spPr>
          <a:xfrm>
            <a:off x="367748" y="1302026"/>
            <a:ext cx="11380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AE architecture (scaled by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98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284843-EAE7-6244-A1FB-4377932F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1907474"/>
            <a:ext cx="5384800" cy="1892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9A183B-BA8D-FA42-9699-9C98F49B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31912"/>
            <a:ext cx="5384800" cy="1892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A8863-9486-E443-8D27-2099F34287E4}"/>
              </a:ext>
            </a:extLst>
          </p:cNvPr>
          <p:cNvSpPr txBox="1"/>
          <p:nvPr/>
        </p:nvSpPr>
        <p:spPr>
          <a:xfrm>
            <a:off x="1490870" y="253045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Truncated PCA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9B022-CE96-194A-8382-235380009C5F}"/>
              </a:ext>
            </a:extLst>
          </p:cNvPr>
          <p:cNvSpPr txBox="1"/>
          <p:nvPr/>
        </p:nvSpPr>
        <p:spPr>
          <a:xfrm>
            <a:off x="1490870" y="47548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 solution</a:t>
            </a:r>
          </a:p>
        </p:txBody>
      </p:sp>
    </p:spTree>
    <p:extLst>
      <p:ext uri="{BB962C8B-B14F-4D97-AF65-F5344CB8AC3E}">
        <p14:creationId xmlns:p14="http://schemas.microsoft.com/office/powerpoint/2010/main" val="268870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to CFD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C66B-A7A4-E547-A28B-9A08179231D6}"/>
              </a:ext>
            </a:extLst>
          </p:cNvPr>
          <p:cNvSpPr txBox="1"/>
          <p:nvPr/>
        </p:nvSpPr>
        <p:spPr>
          <a:xfrm>
            <a:off x="367748" y="1302026"/>
            <a:ext cx="113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Flow past the cylinder example on 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colab.research.google.com</a:t>
            </a:r>
            <a:r>
              <a:rPr lang="en-US" sz="2400" dirty="0">
                <a:hlinkClick r:id="rId4"/>
              </a:rPr>
              <a:t>/drive/10ZTWmyNxcEwfYE-Ps9k_zwX6XCm1vng3?usp=sharing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8B293-94A9-3C47-BA30-EB6BC2F6F113}"/>
              </a:ext>
            </a:extLst>
          </p:cNvPr>
          <p:cNvSpPr/>
          <p:nvPr/>
        </p:nvSpPr>
        <p:spPr>
          <a:xfrm>
            <a:off x="6096000" y="5710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Phillips, T., Heaney, C. E., Smith, P. N., &amp; Pain, C. C. (2020). An autoencoder-based reduced-order model for eigenvalue problems with application to neutron diffusion. </a:t>
            </a:r>
            <a:r>
              <a:rPr lang="en-GB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arXiv:2008.10532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5183D2-FEDA-A344-8537-EF58821451C8}"/>
              </a:ext>
            </a:extLst>
          </p:cNvPr>
          <p:cNvSpPr/>
          <p:nvPr/>
        </p:nvSpPr>
        <p:spPr>
          <a:xfrm>
            <a:off x="6096000" y="5063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1" dirty="0" err="1"/>
              <a:t>Quilodrán</a:t>
            </a:r>
            <a:r>
              <a:rPr lang="en-GB" sz="1200" b="1" dirty="0"/>
              <a:t> Casas, C.</a:t>
            </a:r>
            <a:r>
              <a:rPr lang="en-GB" sz="1200" dirty="0"/>
              <a:t>, </a:t>
            </a:r>
            <a:r>
              <a:rPr lang="en-GB" sz="1200" dirty="0" err="1"/>
              <a:t>Arcucci</a:t>
            </a:r>
            <a:r>
              <a:rPr lang="en-GB" sz="1200" dirty="0"/>
              <a:t>, R., Guo, Y. 2020. Urban air pollution forecasts generated from latent space representation. Integration of Deep Neural Models and Differential Equations, ICLR 2020 workshop.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736433-2C55-E043-9C6E-6CBC6F14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1" y="3093849"/>
            <a:ext cx="5639369" cy="31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to CFD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C66B-A7A4-E547-A28B-9A08179231D6}"/>
              </a:ext>
            </a:extLst>
          </p:cNvPr>
          <p:cNvSpPr txBox="1"/>
          <p:nvPr/>
        </p:nvSpPr>
        <p:spPr>
          <a:xfrm>
            <a:off x="367748" y="1302026"/>
            <a:ext cx="113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Flow past the cylinder example on 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colab.research.google.com</a:t>
            </a:r>
            <a:r>
              <a:rPr lang="en-US" sz="2400" dirty="0">
                <a:hlinkClick r:id="rId4"/>
              </a:rPr>
              <a:t>/drive/10ZTWmyNxcEwfYE-Ps9k_zwX6XCm1vng3?usp=sharing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4ECA81C-7D11-C947-AC1E-20841828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1" y="2617453"/>
            <a:ext cx="7235838" cy="37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alternatives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0918B-2974-D948-ADC4-693F58BA5E83}"/>
              </a:ext>
            </a:extLst>
          </p:cNvPr>
          <p:cNvSpPr txBox="1"/>
          <p:nvPr/>
        </p:nvSpPr>
        <p:spPr>
          <a:xfrm>
            <a:off x="367748" y="1302026"/>
            <a:ext cx="81707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t-SNE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Variational Autoencoders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Adversarial autoencoders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42" name="Picture 2" descr="An Introduction to t-SNE with Python Example | by Andre Violante | Towards  Data Science">
            <a:extLst>
              <a:ext uri="{FF2B5EF4-FFF2-40B4-BE49-F238E27FC236}">
                <a16:creationId xmlns:a16="http://schemas.microsoft.com/office/drawing/2014/main" id="{7CCC3055-93C7-C44B-BCF0-A71BDAFE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0" y="3616983"/>
            <a:ext cx="2901778" cy="27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The Heck Are VAE-GANs?. Yep, you read the title correctly… | by Enoch  Kan | Towards Data Science">
            <a:extLst>
              <a:ext uri="{FF2B5EF4-FFF2-40B4-BE49-F238E27FC236}">
                <a16:creationId xmlns:a16="http://schemas.microsoft.com/office/drawing/2014/main" id="{10C1FF67-6130-B942-BB30-31147AED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58" y="3241018"/>
            <a:ext cx="3955985" cy="30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aper Summary ] Adversarial Autoencoders | by Jae Duk Seo | Towards Data  Science">
            <a:extLst>
              <a:ext uri="{FF2B5EF4-FFF2-40B4-BE49-F238E27FC236}">
                <a16:creationId xmlns:a16="http://schemas.microsoft.com/office/drawing/2014/main" id="{DF0EE950-B382-904F-856D-53093A20A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8" t="543" r="1714" b="29375"/>
          <a:stretch/>
        </p:blipFill>
        <p:spPr bwMode="auto">
          <a:xfrm>
            <a:off x="7052753" y="3521546"/>
            <a:ext cx="5139247" cy="24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ROMs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BA8E0-21F8-4344-A5AE-9FB5402F81A6}"/>
              </a:ext>
            </a:extLst>
          </p:cNvPr>
          <p:cNvSpPr txBox="1"/>
          <p:nvPr/>
        </p:nvSpPr>
        <p:spPr>
          <a:xfrm>
            <a:off x="367748" y="1302026"/>
            <a:ext cx="1138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AAE on urban air pollution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655E6-EAC9-8449-9A04-8C732CFD4606}"/>
              </a:ext>
            </a:extLst>
          </p:cNvPr>
          <p:cNvSpPr/>
          <p:nvPr/>
        </p:nvSpPr>
        <p:spPr>
          <a:xfrm>
            <a:off x="6096000" y="62116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1200" b="1" dirty="0" err="1"/>
              <a:t>Quilodrán</a:t>
            </a:r>
            <a:r>
              <a:rPr lang="en-GB" sz="1200" b="1" dirty="0"/>
              <a:t> Casas, C., </a:t>
            </a:r>
            <a:r>
              <a:rPr lang="en-GB" sz="1200" dirty="0" err="1"/>
              <a:t>Arcucci</a:t>
            </a:r>
            <a:r>
              <a:rPr lang="en-GB" sz="1200" dirty="0"/>
              <a:t>, R., Pain, C., Guo, Y. </a:t>
            </a:r>
            <a:r>
              <a:rPr lang="en-GB" sz="1200" dirty="0" err="1"/>
              <a:t>Adversarially</a:t>
            </a:r>
            <a:r>
              <a:rPr lang="en-GB" sz="1200" dirty="0"/>
              <a:t> trained LSTMs on reduced order models of urban air pollution simulations. Third workshop on Machine Learning and the Physical Sciences (</a:t>
            </a:r>
            <a:r>
              <a:rPr lang="en-GB" sz="1200" dirty="0" err="1"/>
              <a:t>NeurIPS</a:t>
            </a:r>
            <a:r>
              <a:rPr lang="en-GB" sz="1200" dirty="0"/>
              <a:t> 2020)</a:t>
            </a:r>
            <a:endParaRPr lang="en-GB" sz="1200" b="1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C5BE23-D3E0-F044-BFD5-12945A29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12" y="1874189"/>
            <a:ext cx="5435812" cy="4337480"/>
          </a:xfrm>
          <a:prstGeom prst="rect">
            <a:avLst/>
          </a:prstGeom>
        </p:spPr>
      </p:pic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870B7C9B-BDB4-B840-BF23-C7FD6B319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38" y="1874187"/>
            <a:ext cx="5435813" cy="43374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765572-7E41-764C-BB16-6D966F5E1B15}"/>
              </a:ext>
            </a:extLst>
          </p:cNvPr>
          <p:cNvSpPr/>
          <p:nvPr/>
        </p:nvSpPr>
        <p:spPr>
          <a:xfrm>
            <a:off x="8204886" y="3618117"/>
            <a:ext cx="525517" cy="525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F7953B-E33A-DA4E-85D1-828FF1B9D26A}"/>
              </a:ext>
            </a:extLst>
          </p:cNvPr>
          <p:cNvSpPr/>
          <p:nvPr/>
        </p:nvSpPr>
        <p:spPr>
          <a:xfrm>
            <a:off x="10902778" y="3594257"/>
            <a:ext cx="525517" cy="525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2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7E2129-1953-4A61-8450-A0D213C7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EDD9-EEB2-254E-A865-53B09CFDF619}"/>
              </a:ext>
            </a:extLst>
          </p:cNvPr>
          <p:cNvSpPr txBox="1"/>
          <p:nvPr/>
        </p:nvSpPr>
        <p:spPr>
          <a:xfrm>
            <a:off x="367748" y="1302026"/>
            <a:ext cx="113803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Reduced-order models and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Principal component analysis (PCA)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Example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Autoencoders (AE)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Comparison between PCA and 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Application to CFD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9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C66B-A7A4-E547-A28B-9A08179231D6}"/>
              </a:ext>
            </a:extLst>
          </p:cNvPr>
          <p:cNvSpPr txBox="1"/>
          <p:nvPr/>
        </p:nvSpPr>
        <p:spPr>
          <a:xfrm>
            <a:off x="367748" y="1302026"/>
            <a:ext cx="1138030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Reduced-order models can tackle the curse of dimensionality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Useful to find a trade-off between accuracy and speed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ROMs can be a computationally low-cost solution for near real-time forecasts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ROMs are also useful to reduce the computational cost of Data Assimilation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models presented here are general enough to be implemented on different datasets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110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works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C66B-A7A4-E547-A28B-9A08179231D6}"/>
              </a:ext>
            </a:extLst>
          </p:cNvPr>
          <p:cNvSpPr txBox="1"/>
          <p:nvPr/>
        </p:nvSpPr>
        <p:spPr>
          <a:xfrm>
            <a:off x="367748" y="1302026"/>
            <a:ext cx="11380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b="1" dirty="0" err="1"/>
              <a:t>Quilodran</a:t>
            </a:r>
            <a:r>
              <a:rPr lang="en-GB" b="1" dirty="0"/>
              <a:t> Casas, C., </a:t>
            </a:r>
            <a:r>
              <a:rPr lang="en-GB" dirty="0" err="1"/>
              <a:t>Arcucci</a:t>
            </a:r>
            <a:r>
              <a:rPr lang="en-GB" dirty="0"/>
              <a:t>, R., Pain, C. Guo, Y. 2021. PC-based adversarial autoencoders and adversarial LSTM for improved forecasts of urban air pollution simulations. In preparation.</a:t>
            </a:r>
          </a:p>
          <a:p>
            <a:pPr algn="just" fontAlgn="base"/>
            <a:r>
              <a:rPr lang="en-GB" b="1" dirty="0" err="1"/>
              <a:t>Quilodrán</a:t>
            </a:r>
            <a:r>
              <a:rPr lang="en-GB" b="1" dirty="0"/>
              <a:t> Casas, C., </a:t>
            </a:r>
            <a:r>
              <a:rPr lang="en-GB" dirty="0" err="1"/>
              <a:t>Arcucci</a:t>
            </a:r>
            <a:r>
              <a:rPr lang="en-GB" dirty="0"/>
              <a:t>, R., Pain, C., Guo, Y. </a:t>
            </a:r>
            <a:r>
              <a:rPr lang="en-GB" dirty="0" err="1"/>
              <a:t>Adversarially</a:t>
            </a:r>
            <a:r>
              <a:rPr lang="en-GB" dirty="0"/>
              <a:t> trained LSTMs on reduced order models of urban air pollution simulations. Third workshop on Machine Learning and the Physical Sciences (</a:t>
            </a:r>
            <a:r>
              <a:rPr lang="en-GB" dirty="0" err="1"/>
              <a:t>NeurIPS</a:t>
            </a:r>
            <a:r>
              <a:rPr lang="en-GB" dirty="0"/>
              <a:t> 2020)</a:t>
            </a:r>
            <a:endParaRPr lang="en-GB" b="1" dirty="0"/>
          </a:p>
          <a:p>
            <a:pPr fontAlgn="base"/>
            <a:r>
              <a:rPr lang="en-GB" b="1" dirty="0" err="1"/>
              <a:t>Quilodrán</a:t>
            </a:r>
            <a:r>
              <a:rPr lang="en-GB" b="1" dirty="0"/>
              <a:t> Casas, C.</a:t>
            </a:r>
            <a:r>
              <a:rPr lang="en-GB" dirty="0"/>
              <a:t> </a:t>
            </a:r>
            <a:r>
              <a:rPr lang="en-GB" b="1" dirty="0"/>
              <a:t>A.</a:t>
            </a:r>
            <a:r>
              <a:rPr lang="en-GB" dirty="0"/>
              <a:t>, </a:t>
            </a:r>
            <a:r>
              <a:rPr lang="en-GB" dirty="0" err="1"/>
              <a:t>Arcucci</a:t>
            </a:r>
            <a:r>
              <a:rPr lang="en-GB" dirty="0"/>
              <a:t>, R., Pain, C., Guo, Y. A Reduced Order Deep Data Assimilation model. 2020. </a:t>
            </a:r>
            <a:r>
              <a:rPr lang="en-GB" dirty="0" err="1"/>
              <a:t>Physica</a:t>
            </a:r>
            <a:r>
              <a:rPr lang="en-GB" dirty="0"/>
              <a:t> D: Nonlinear Phenomena. p. 132615.</a:t>
            </a:r>
          </a:p>
          <a:p>
            <a:r>
              <a:rPr lang="en-GB" b="1" dirty="0" err="1"/>
              <a:t>Quilodrán</a:t>
            </a:r>
            <a:r>
              <a:rPr lang="en-GB" b="1" dirty="0"/>
              <a:t> Casas, C.</a:t>
            </a:r>
            <a:r>
              <a:rPr lang="en-GB" dirty="0"/>
              <a:t>, </a:t>
            </a:r>
            <a:r>
              <a:rPr lang="en-GB" dirty="0" err="1"/>
              <a:t>Arcucci</a:t>
            </a:r>
            <a:r>
              <a:rPr lang="en-GB" dirty="0"/>
              <a:t>, R., Guo, Y. 2020. Urban air pollution forecasts generated from latent space representation. Integration of Deep Neural Models and Differential Equations, ICLR 2020 workshop.</a:t>
            </a:r>
          </a:p>
          <a:p>
            <a:r>
              <a:rPr lang="en-GB" b="1" dirty="0" err="1"/>
              <a:t>Quilodrán</a:t>
            </a:r>
            <a:r>
              <a:rPr lang="en-GB" b="1" dirty="0"/>
              <a:t> Casas, C. A.</a:t>
            </a:r>
            <a:r>
              <a:rPr lang="en-GB" dirty="0"/>
              <a:t> 2018. Fast ocean data assimilation and forecasting using a neural-network reduced-space regional ocean model of the north Brazil current. PhD thesis.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81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4D5C-F7DE-45B2-B557-D05BEDB4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4689867"/>
            <a:ext cx="10694902" cy="1166648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taOT-Norm" panose="020B0504030101020102" pitchFamily="34" charset="0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58B8F7-88B5-4C53-BF40-F3528CE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9" r="8656" b="45591"/>
          <a:stretch/>
        </p:blipFill>
        <p:spPr>
          <a:xfrm>
            <a:off x="1536952" y="-1"/>
            <a:ext cx="10655048" cy="415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F9D49-2B20-427E-ABD2-38961CDAF5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3" r="23637" b="15724"/>
          <a:stretch/>
        </p:blipFill>
        <p:spPr>
          <a:xfrm flipV="1">
            <a:off x="3575793" y="-2"/>
            <a:ext cx="8616207" cy="41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703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Reduced-order models (ROMs) and 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1FB87-DE28-5248-B1CA-74E771A38B26}"/>
              </a:ext>
            </a:extLst>
          </p:cNvPr>
          <p:cNvSpPr txBox="1"/>
          <p:nvPr/>
        </p:nvSpPr>
        <p:spPr>
          <a:xfrm>
            <a:off x="367748" y="1302026"/>
            <a:ext cx="5168079" cy="592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curse of dimensionality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Low-dimensional solutions could not scale properly in higher dimensional 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if we can represent them in a low-dimensional space?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Lower computational cost (and faster)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E79E86-C4C1-6C42-8758-4ED3BFE0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3929"/>
            <a:ext cx="5943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730DB2-952B-134D-B2B2-8F662408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69" y="4024045"/>
            <a:ext cx="3345862" cy="21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7B5BC-E153-534F-9F6C-65E175B1E06C}"/>
              </a:ext>
            </a:extLst>
          </p:cNvPr>
          <p:cNvSpPr/>
          <p:nvPr/>
        </p:nvSpPr>
        <p:spPr>
          <a:xfrm>
            <a:off x="7812505" y="641580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deepai.org</a:t>
            </a:r>
            <a:r>
              <a:rPr lang="en-US" sz="1000" dirty="0"/>
              <a:t>/machine-learning-glossary-and-terms/curse-of-dimensionality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43198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5B333-4699-604B-B291-1266BEFC6B5B}"/>
              </a:ext>
            </a:extLst>
          </p:cNvPr>
          <p:cNvSpPr txBox="1"/>
          <p:nvPr/>
        </p:nvSpPr>
        <p:spPr>
          <a:xfrm>
            <a:off x="367748" y="1302026"/>
            <a:ext cx="113803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Invented by Karl Pearson in 1901, and further developed by Harold </a:t>
            </a:r>
            <a:r>
              <a:rPr lang="en-US" sz="2400" dirty="0" err="1"/>
              <a:t>Hotelling</a:t>
            </a:r>
            <a:r>
              <a:rPr lang="en-US" sz="2400" dirty="0"/>
              <a:t> in 1930s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known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Karnuhen-Loeve</a:t>
            </a:r>
            <a:r>
              <a:rPr lang="en-US" sz="2400" dirty="0"/>
              <a:t> (KLT) in Signal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Hotelling</a:t>
            </a:r>
            <a:r>
              <a:rPr lang="en-US" sz="2400" dirty="0"/>
              <a:t> transform in MQC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Proper Orthogonal Decomposition (POD) in Mechanical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Singular Value Decomposition (SVD)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Empirical Orthogonal Functions (EOF) in Meteorological Science (the one I’m used 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273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4B118-A89F-114C-8479-423DF3BB84FF}"/>
              </a:ext>
            </a:extLst>
          </p:cNvPr>
          <p:cNvSpPr txBox="1"/>
          <p:nvPr/>
        </p:nvSpPr>
        <p:spPr>
          <a:xfrm>
            <a:off x="367748" y="1302026"/>
            <a:ext cx="11380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Applications of PCA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Dimension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Tool for 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Visualisation</a:t>
            </a:r>
            <a:r>
              <a:rPr lang="en-US" sz="2400" dirty="0"/>
              <a:t> of high-dimensional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Noise filtering</a:t>
            </a:r>
          </a:p>
        </p:txBody>
      </p:sp>
    </p:spTree>
    <p:extLst>
      <p:ext uri="{BB962C8B-B14F-4D97-AF65-F5344CB8AC3E}">
        <p14:creationId xmlns:p14="http://schemas.microsoft.com/office/powerpoint/2010/main" val="3687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5B333-4699-604B-B291-1266BEFC6B5B}"/>
              </a:ext>
            </a:extLst>
          </p:cNvPr>
          <p:cNvSpPr txBox="1"/>
          <p:nvPr/>
        </p:nvSpPr>
        <p:spPr>
          <a:xfrm>
            <a:off x="367748" y="1302026"/>
            <a:ext cx="1138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ED4D0-1FAD-7243-9280-9BAE0D6DDBCE}"/>
              </a:ext>
            </a:extLst>
          </p:cNvPr>
          <p:cNvSpPr txBox="1"/>
          <p:nvPr/>
        </p:nvSpPr>
        <p:spPr>
          <a:xfrm>
            <a:off x="367748" y="1302026"/>
            <a:ext cx="11380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Principal component analysis (PCA) simplifies the complexity in high-dimensional data while retaining trends and patterns (Lever et al., 2017)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Orthogonal linear transformation of data to a new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</a:t>
            </a:r>
            <a:r>
              <a:rPr lang="en-US" sz="2400" baseline="30000" dirty="0" err="1"/>
              <a:t>th</a:t>
            </a:r>
            <a:r>
              <a:rPr lang="en-US" sz="2400" dirty="0"/>
              <a:t> greatest variance lies on the </a:t>
            </a:r>
            <a:r>
              <a:rPr lang="en-US" sz="2400" dirty="0" err="1"/>
              <a:t>i</a:t>
            </a:r>
            <a:r>
              <a:rPr lang="en-US" sz="2400" baseline="30000" dirty="0" err="1"/>
              <a:t>th</a:t>
            </a:r>
            <a:r>
              <a:rPr lang="en-US" sz="2400" dirty="0"/>
              <a:t> coordinate.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aim is to find the linear combination of all the variables that explains maximum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Goal: Finding the best summary of the data using a limited number of PCs.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loss-less</a:t>
            </a:r>
          </a:p>
        </p:txBody>
      </p:sp>
      <p:pic>
        <p:nvPicPr>
          <p:cNvPr id="5122" name="Picture 2" descr="Dimensionality Reduction: Principal Component Analysis | by Kiran Parte |  Analytics Vidhya | Medium">
            <a:extLst>
              <a:ext uri="{FF2B5EF4-FFF2-40B4-BE49-F238E27FC236}">
                <a16:creationId xmlns:a16="http://schemas.microsoft.com/office/drawing/2014/main" id="{A3E22E8D-3456-9543-8264-EACE5FAE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13" y="4146126"/>
            <a:ext cx="4776539" cy="22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128E4C-584D-A04C-893A-64BD563BF3B0}"/>
              </a:ext>
            </a:extLst>
          </p:cNvPr>
          <p:cNvSpPr/>
          <p:nvPr/>
        </p:nvSpPr>
        <p:spPr>
          <a:xfrm>
            <a:off x="6399878" y="65380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/analytics-</a:t>
            </a:r>
            <a:r>
              <a:rPr lang="en-US" sz="1000" dirty="0" err="1"/>
              <a:t>vidhya</a:t>
            </a:r>
            <a:r>
              <a:rPr lang="en-US" sz="1000" dirty="0"/>
              <a:t>/dimensionality-reduction-principal-component-analysis-d1402b58feb1</a:t>
            </a:r>
          </a:p>
        </p:txBody>
      </p:sp>
    </p:spTree>
    <p:extLst>
      <p:ext uri="{BB962C8B-B14F-4D97-AF65-F5344CB8AC3E}">
        <p14:creationId xmlns:p14="http://schemas.microsoft.com/office/powerpoint/2010/main" val="251584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4B118-A89F-114C-8479-423DF3BB84FF}"/>
              </a:ext>
            </a:extLst>
          </p:cNvPr>
          <p:cNvSpPr txBox="1"/>
          <p:nvPr/>
        </p:nvSpPr>
        <p:spPr>
          <a:xfrm>
            <a:off x="367748" y="1302026"/>
            <a:ext cx="11380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Standardise</a:t>
            </a:r>
            <a:r>
              <a:rPr lang="en-US" sz="2400" dirty="0"/>
              <a:t>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 the covariance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eigenvalues and eigenvectors of the covariance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eigenvectors (Principal components)</a:t>
            </a:r>
          </a:p>
        </p:txBody>
      </p:sp>
    </p:spTree>
    <p:extLst>
      <p:ext uri="{BB962C8B-B14F-4D97-AF65-F5344CB8AC3E}">
        <p14:creationId xmlns:p14="http://schemas.microsoft.com/office/powerpoint/2010/main" val="364875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682864D0-6562-8A4B-81C6-8A10B8B2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447092"/>
            <a:ext cx="9931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EDC950AF-C33B-E840-9893-9168CF96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839771"/>
            <a:ext cx="10236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C84C19-E7E1-0645-AF19-D8F53F5F8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8" y="2489107"/>
            <a:ext cx="4491328" cy="224566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480C4C4-759C-864A-ADB5-70DF9A082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3232150"/>
            <a:ext cx="3771900" cy="6985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0F1E477-7A80-C24A-91D1-8A3767EAC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0CC03BC-20C4-4748-AD9E-B9E5F0548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89" y="5858162"/>
            <a:ext cx="2375822" cy="5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7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example with MNIST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7170" name="Picture 2" descr="MNIST database - Wikipedia">
            <a:extLst>
              <a:ext uri="{FF2B5EF4-FFF2-40B4-BE49-F238E27FC236}">
                <a16:creationId xmlns:a16="http://schemas.microsoft.com/office/drawing/2014/main" id="{DCA36352-FEC8-7142-9FB2-100EF5BB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429000"/>
            <a:ext cx="4051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9B0C9-E3C4-A248-B12B-053F59EC2A1D}"/>
              </a:ext>
            </a:extLst>
          </p:cNvPr>
          <p:cNvSpPr txBox="1"/>
          <p:nvPr/>
        </p:nvSpPr>
        <p:spPr>
          <a:xfrm>
            <a:off x="367748" y="1302026"/>
            <a:ext cx="113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https://colab.research.google.com/drive/1suLdXx7b_kq027TsRHhCfn0LapRdjc0D?usp=sharing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can also be found in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github.com</a:t>
            </a:r>
            <a:r>
              <a:rPr lang="en-US" sz="2400" dirty="0">
                <a:hlinkClick r:id="rId6"/>
              </a:rPr>
              <a:t>/DL-WG/ROMS-tutorial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299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61987</TotalTime>
  <Words>1099</Words>
  <Application>Microsoft Macintosh PowerPoint</Application>
  <PresentationFormat>Widescreen</PresentationFormat>
  <Paragraphs>149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MetaOT-Norm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Advisory Board Meeting</dc:title>
  <dc:creator>Cupani, Anna</dc:creator>
  <cp:lastModifiedBy>Quilodran Casas, Cesar A</cp:lastModifiedBy>
  <cp:revision>196</cp:revision>
  <dcterms:created xsi:type="dcterms:W3CDTF">2019-09-27T14:42:21Z</dcterms:created>
  <dcterms:modified xsi:type="dcterms:W3CDTF">2021-03-05T14:00:54Z</dcterms:modified>
</cp:coreProperties>
</file>